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307" r:id="rId14"/>
    <p:sldId id="270" r:id="rId15"/>
    <p:sldId id="271" r:id="rId16"/>
    <p:sldId id="269" r:id="rId17"/>
    <p:sldId id="308" r:id="rId18"/>
    <p:sldId id="311" r:id="rId19"/>
    <p:sldId id="309" r:id="rId20"/>
    <p:sldId id="310" r:id="rId21"/>
    <p:sldId id="286" r:id="rId22"/>
    <p:sldId id="287" r:id="rId23"/>
    <p:sldId id="288" r:id="rId24"/>
    <p:sldId id="289" r:id="rId25"/>
    <p:sldId id="290" r:id="rId26"/>
    <p:sldId id="298" r:id="rId27"/>
    <p:sldId id="312" r:id="rId28"/>
    <p:sldId id="302" r:id="rId29"/>
    <p:sldId id="303" r:id="rId30"/>
    <p:sldId id="304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8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6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5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0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9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6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3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uisianabelieves.com/resources/library/practice-tes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LEAP 2018-19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4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GRADE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313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 Breakdown: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326265" y="0"/>
            <a:ext cx="13986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3" y="3166914"/>
            <a:ext cx="6582694" cy="2124371"/>
          </a:xfrm>
        </p:spPr>
      </p:pic>
    </p:spTree>
    <p:extLst>
      <p:ext uri="{BB962C8B-B14F-4D97-AF65-F5344CB8AC3E}">
        <p14:creationId xmlns:p14="http://schemas.microsoft.com/office/powerpoint/2010/main" val="26714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656936"/>
            <a:ext cx="8577372" cy="3110870"/>
          </a:xfrm>
        </p:spPr>
      </p:pic>
      <p:sp>
        <p:nvSpPr>
          <p:cNvPr id="6" name="TextBox 5"/>
          <p:cNvSpPr txBox="1"/>
          <p:nvPr/>
        </p:nvSpPr>
        <p:spPr>
          <a:xfrm>
            <a:off x="5762445" y="948905"/>
            <a:ext cx="452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ELA TASKS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1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Based selected response – Part 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94" y="2193925"/>
            <a:ext cx="6416212" cy="4070350"/>
          </a:xfrm>
        </p:spPr>
      </p:pic>
    </p:spTree>
    <p:extLst>
      <p:ext uri="{BB962C8B-B14F-4D97-AF65-F5344CB8AC3E}">
        <p14:creationId xmlns:p14="http://schemas.microsoft.com/office/powerpoint/2010/main" val="393461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Based selected response – Part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8" y="2193925"/>
            <a:ext cx="7095104" cy="4070350"/>
          </a:xfrm>
        </p:spPr>
      </p:pic>
    </p:spTree>
    <p:extLst>
      <p:ext uri="{BB962C8B-B14F-4D97-AF65-F5344CB8AC3E}">
        <p14:creationId xmlns:p14="http://schemas.microsoft.com/office/powerpoint/2010/main" val="287587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28" y="484742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Prose Constructed Response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27" y="2193925"/>
            <a:ext cx="6634945" cy="4070350"/>
          </a:xfrm>
        </p:spPr>
      </p:pic>
    </p:spTree>
    <p:extLst>
      <p:ext uri="{BB962C8B-B14F-4D97-AF65-F5344CB8AC3E}">
        <p14:creationId xmlns:p14="http://schemas.microsoft.com/office/powerpoint/2010/main" val="40835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riting task for Narrative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599" y="3656700"/>
            <a:ext cx="7416801" cy="1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Text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304" y="2193925"/>
            <a:ext cx="3537391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7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869" y="117859"/>
            <a:ext cx="6377940" cy="1293028"/>
          </a:xfrm>
        </p:spPr>
        <p:txBody>
          <a:bodyPr/>
          <a:lstStyle/>
          <a:p>
            <a:r>
              <a:rPr lang="en-US" dirty="0" smtClean="0"/>
              <a:t>Science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410888"/>
            <a:ext cx="8884692" cy="4962616"/>
          </a:xfrm>
        </p:spPr>
      </p:pic>
    </p:spTree>
    <p:extLst>
      <p:ext uri="{BB962C8B-B14F-4D97-AF65-F5344CB8AC3E}">
        <p14:creationId xmlns:p14="http://schemas.microsoft.com/office/powerpoint/2010/main" val="89140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breakdown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5" y="2057401"/>
            <a:ext cx="8734409" cy="3947614"/>
          </a:xfrm>
        </p:spPr>
      </p:pic>
    </p:spTree>
    <p:extLst>
      <p:ext uri="{BB962C8B-B14F-4D97-AF65-F5344CB8AC3E}">
        <p14:creationId xmlns:p14="http://schemas.microsoft.com/office/powerpoint/2010/main" val="15212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items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2224586"/>
            <a:ext cx="8975887" cy="3452883"/>
          </a:xfrm>
        </p:spPr>
      </p:pic>
    </p:spTree>
    <p:extLst>
      <p:ext uri="{BB962C8B-B14F-4D97-AF65-F5344CB8AC3E}">
        <p14:creationId xmlns:p14="http://schemas.microsoft.com/office/powerpoint/2010/main" val="383470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74959"/>
            <a:ext cx="6508377" cy="887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DATES: April 29-May </a:t>
            </a:r>
            <a:r>
              <a:rPr lang="en-US" b="1" dirty="0"/>
              <a:t>3</a:t>
            </a:r>
            <a:r>
              <a:rPr lang="en-US" b="1" dirty="0" smtClean="0"/>
              <a:t>, 2019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07" y="1433782"/>
            <a:ext cx="8776092" cy="523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Test </a:t>
            </a:r>
            <a:r>
              <a:rPr lang="en-US" b="1" dirty="0"/>
              <a:t>Administration Schedule: 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7" y="1937983"/>
            <a:ext cx="8776092" cy="47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818" y="117859"/>
            <a:ext cx="6377940" cy="1293028"/>
          </a:xfrm>
        </p:spPr>
        <p:txBody>
          <a:bodyPr/>
          <a:lstStyle/>
          <a:p>
            <a:r>
              <a:rPr lang="en-US" dirty="0" smtClean="0"/>
              <a:t>Sample Items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5" y="1543089"/>
            <a:ext cx="7202330" cy="4853388"/>
          </a:xfrm>
        </p:spPr>
      </p:pic>
    </p:spTree>
    <p:extLst>
      <p:ext uri="{BB962C8B-B14F-4D97-AF65-F5344CB8AC3E}">
        <p14:creationId xmlns:p14="http://schemas.microsoft.com/office/powerpoint/2010/main" val="3048886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519" y="0"/>
            <a:ext cx="6508377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Sample Items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2" y="1339850"/>
            <a:ext cx="8133336" cy="4939764"/>
          </a:xfrm>
        </p:spPr>
      </p:pic>
    </p:spTree>
    <p:extLst>
      <p:ext uri="{BB962C8B-B14F-4D97-AF65-F5344CB8AC3E}">
        <p14:creationId xmlns:p14="http://schemas.microsoft.com/office/powerpoint/2010/main" val="62190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6" y="766348"/>
            <a:ext cx="7981720" cy="5430485"/>
          </a:xfrm>
        </p:spPr>
      </p:pic>
    </p:spTree>
    <p:extLst>
      <p:ext uri="{BB962C8B-B14F-4D97-AF65-F5344CB8AC3E}">
        <p14:creationId xmlns:p14="http://schemas.microsoft.com/office/powerpoint/2010/main" val="48330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351" y="198303"/>
            <a:ext cx="6508377" cy="1143000"/>
          </a:xfrm>
        </p:spPr>
        <p:txBody>
          <a:bodyPr/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Sample Items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730952"/>
            <a:ext cx="8246852" cy="4610739"/>
          </a:xfrm>
        </p:spPr>
      </p:pic>
    </p:spTree>
    <p:extLst>
      <p:ext uri="{BB962C8B-B14F-4D97-AF65-F5344CB8AC3E}">
        <p14:creationId xmlns:p14="http://schemas.microsoft.com/office/powerpoint/2010/main" val="2265709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63556"/>
            <a:ext cx="6508377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Sample Items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4" y="1806767"/>
            <a:ext cx="8115627" cy="4314289"/>
          </a:xfrm>
        </p:spPr>
      </p:pic>
    </p:spTree>
    <p:extLst>
      <p:ext uri="{BB962C8B-B14F-4D97-AF65-F5344CB8AC3E}">
        <p14:creationId xmlns:p14="http://schemas.microsoft.com/office/powerpoint/2010/main" val="127082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3" y="2546274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2" y="2104840"/>
            <a:ext cx="8573696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7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81" y="342900"/>
            <a:ext cx="650837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Structure of Social Studies Test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759" y="1485900"/>
            <a:ext cx="44838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b="1" u="sng" dirty="0">
              <a:ln w="0"/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9" y="1485900"/>
            <a:ext cx="8539232" cy="17407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4" y="3429000"/>
            <a:ext cx="8903504" cy="30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2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 test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" y="2057401"/>
            <a:ext cx="8927492" cy="4493524"/>
          </a:xfrm>
        </p:spPr>
      </p:pic>
    </p:spTree>
    <p:extLst>
      <p:ext uri="{BB962C8B-B14F-4D97-AF65-F5344CB8AC3E}">
        <p14:creationId xmlns:p14="http://schemas.microsoft.com/office/powerpoint/2010/main" val="104392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00" y="22032"/>
            <a:ext cx="6508377" cy="768427"/>
          </a:xfrm>
        </p:spPr>
        <p:txBody>
          <a:bodyPr/>
          <a:lstStyle/>
          <a:p>
            <a:r>
              <a:rPr lang="en-US" dirty="0" smtClean="0"/>
              <a:t>Sample Item(s)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8" y="968992"/>
            <a:ext cx="8565619" cy="5199796"/>
          </a:xfrm>
        </p:spPr>
      </p:pic>
    </p:spTree>
    <p:extLst>
      <p:ext uri="{BB962C8B-B14F-4D97-AF65-F5344CB8AC3E}">
        <p14:creationId xmlns:p14="http://schemas.microsoft.com/office/powerpoint/2010/main" val="62626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2034"/>
            <a:ext cx="6508377" cy="738130"/>
          </a:xfrm>
        </p:spPr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1146412"/>
            <a:ext cx="7956550" cy="5074125"/>
          </a:xfrm>
        </p:spPr>
      </p:pic>
    </p:spTree>
    <p:extLst>
      <p:ext uri="{BB962C8B-B14F-4D97-AF65-F5344CB8AC3E}">
        <p14:creationId xmlns:p14="http://schemas.microsoft.com/office/powerpoint/2010/main" val="28812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6450"/>
            <a:ext cx="6508377" cy="911313"/>
          </a:xfrm>
        </p:spPr>
        <p:txBody>
          <a:bodyPr/>
          <a:lstStyle/>
          <a:p>
            <a:pPr algn="ctr"/>
            <a:r>
              <a:rPr lang="en-US" sz="4000" b="1" dirty="0" smtClean="0"/>
              <a:t>Math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37356"/>
            <a:ext cx="8445386" cy="5020644"/>
          </a:xfrm>
        </p:spPr>
        <p:txBody>
          <a:bodyPr/>
          <a:lstStyle/>
          <a:p>
            <a:r>
              <a:rPr lang="en-US" dirty="0"/>
              <a:t>The LEAP mathematics assessment </a:t>
            </a:r>
            <a:r>
              <a:rPr lang="en-US" dirty="0" smtClean="0"/>
              <a:t>contains </a:t>
            </a:r>
            <a:r>
              <a:rPr lang="en-US" dirty="0"/>
              <a:t>a total of 62 points. The table below shows the breakdown of task types and point values.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61172"/>
              </p:ext>
            </p:extLst>
          </p:nvPr>
        </p:nvGraphicFramePr>
        <p:xfrm>
          <a:off x="94582" y="3328928"/>
          <a:ext cx="8941325" cy="3628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032"/>
                <a:gridCol w="2434728"/>
                <a:gridCol w="1685581"/>
                <a:gridCol w="1833175"/>
                <a:gridCol w="1374809"/>
              </a:tblGrid>
              <a:tr h="929951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I-Conceptual understanding, Fluency, and application (points)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II-constructed</a:t>
                      </a:r>
                      <a:r>
                        <a:rPr lang="en-US" baseline="0" dirty="0" smtClean="0"/>
                        <a:t> response</a:t>
                      </a:r>
                      <a:r>
                        <a:rPr lang="en-US" dirty="0" smtClean="0"/>
                        <a:t> (arguments and critiques)</a:t>
                      </a:r>
                    </a:p>
                    <a:p>
                      <a:r>
                        <a:rPr lang="en-US" dirty="0" smtClean="0"/>
                        <a:t>(points)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III- constructed</a:t>
                      </a:r>
                      <a:r>
                        <a:rPr lang="en-US" baseline="0" dirty="0" smtClean="0"/>
                        <a:t> response (modeling and application)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(points)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points</a:t>
                      </a:r>
                      <a:endParaRPr lang="en-US" dirty="0"/>
                    </a:p>
                  </a:txBody>
                  <a:tcPr/>
                </a:tc>
              </a:tr>
              <a:tr h="538781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1: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538781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2: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</a:p>
                  </a:txBody>
                  <a:tcPr/>
                </a:tc>
              </a:tr>
              <a:tr h="538781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3: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79" y="132201"/>
            <a:ext cx="6508377" cy="592157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Continued…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9" y="887104"/>
            <a:ext cx="8447884" cy="5650174"/>
          </a:xfrm>
        </p:spPr>
      </p:pic>
    </p:spTree>
    <p:extLst>
      <p:ext uri="{BB962C8B-B14F-4D97-AF65-F5344CB8AC3E}">
        <p14:creationId xmlns:p14="http://schemas.microsoft.com/office/powerpoint/2010/main" val="1149064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Resources: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Island</a:t>
            </a:r>
          </a:p>
          <a:p>
            <a:r>
              <a:rPr lang="en-US" dirty="0" smtClean="0"/>
              <a:t>Moby Max</a:t>
            </a:r>
          </a:p>
          <a:p>
            <a:r>
              <a:rPr lang="en-US" dirty="0" smtClean="0"/>
              <a:t>Louisiana Department of Education: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www.louisianabelieves.com/resources/library/practice-tests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1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16" y="202306"/>
            <a:ext cx="6508377" cy="474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Formats: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93" y="820671"/>
            <a:ext cx="8657037" cy="5529635"/>
          </a:xfrm>
        </p:spPr>
        <p:txBody>
          <a:bodyPr/>
          <a:lstStyle/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Multi-select</a:t>
            </a:r>
          </a:p>
          <a:p>
            <a:r>
              <a:rPr lang="en-US" dirty="0" smtClean="0"/>
              <a:t>Answer Grids</a:t>
            </a:r>
          </a:p>
          <a:p>
            <a:r>
              <a:rPr lang="en-US" dirty="0" smtClean="0"/>
              <a:t>Constructed response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25" y="3095774"/>
            <a:ext cx="7413085" cy="34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4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8" y="122376"/>
            <a:ext cx="7001224" cy="13235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 I- </a:t>
            </a:r>
            <a:r>
              <a:rPr lang="en-US" dirty="0" smtClean="0"/>
              <a:t>tasks </a:t>
            </a:r>
            <a:r>
              <a:rPr lang="en-US" dirty="0"/>
              <a:t>assess concepts, skills and procedures.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42787"/>
            <a:ext cx="8418930" cy="4809549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787"/>
            <a:ext cx="9144000" cy="4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40" y="142579"/>
            <a:ext cx="8265764" cy="16641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Type II-</a:t>
            </a:r>
            <a:r>
              <a:rPr lang="en-US" dirty="0" smtClean="0"/>
              <a:t>tasks </a:t>
            </a:r>
            <a:r>
              <a:rPr lang="en-US" dirty="0"/>
              <a:t>assess </a:t>
            </a:r>
            <a:r>
              <a:rPr lang="en-US" dirty="0" smtClean="0"/>
              <a:t>ability </a:t>
            </a:r>
            <a:r>
              <a:rPr lang="en-US" dirty="0"/>
              <a:t>to express mathematical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reasoning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85590" y="2154224"/>
            <a:ext cx="8361803" cy="4144291"/>
          </a:xfrm>
        </p:spPr>
      </p:pic>
    </p:spTree>
    <p:extLst>
      <p:ext uri="{BB962C8B-B14F-4D97-AF65-F5344CB8AC3E}">
        <p14:creationId xmlns:p14="http://schemas.microsoft.com/office/powerpoint/2010/main" val="4456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7950"/>
            <a:ext cx="6508377" cy="7295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Type </a:t>
            </a:r>
            <a:r>
              <a:rPr lang="en-US" b="1" dirty="0" smtClean="0"/>
              <a:t>III-</a:t>
            </a:r>
            <a:r>
              <a:rPr lang="en-US" dirty="0" smtClean="0"/>
              <a:t>tasks </a:t>
            </a:r>
            <a:r>
              <a:rPr lang="en-US" dirty="0"/>
              <a:t>assess modeling and applications.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315" y="2193925"/>
            <a:ext cx="5835369" cy="4070350"/>
          </a:xfrm>
        </p:spPr>
      </p:pic>
    </p:spTree>
    <p:extLst>
      <p:ext uri="{BB962C8B-B14F-4D97-AF65-F5344CB8AC3E}">
        <p14:creationId xmlns:p14="http://schemas.microsoft.com/office/powerpoint/2010/main" val="40599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687" y="3019425"/>
            <a:ext cx="5762625" cy="2419350"/>
          </a:xfrm>
        </p:spPr>
      </p:pic>
    </p:spTree>
    <p:extLst>
      <p:ext uri="{BB962C8B-B14F-4D97-AF65-F5344CB8AC3E}">
        <p14:creationId xmlns:p14="http://schemas.microsoft.com/office/powerpoint/2010/main" val="254885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2398040"/>
            <a:ext cx="7956550" cy="3662120"/>
          </a:xfrm>
        </p:spPr>
      </p:pic>
    </p:spTree>
    <p:extLst>
      <p:ext uri="{BB962C8B-B14F-4D97-AF65-F5344CB8AC3E}">
        <p14:creationId xmlns:p14="http://schemas.microsoft.com/office/powerpoint/2010/main" val="35830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392</TotalTime>
  <Words>193</Words>
  <Application>Microsoft Office PowerPoint</Application>
  <PresentationFormat>On-screen Show (4:3)</PresentationFormat>
  <Paragraphs>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Aharoni</vt:lpstr>
      <vt:lpstr>Arial</vt:lpstr>
      <vt:lpstr>Century Gothic</vt:lpstr>
      <vt:lpstr>Vapor Trail</vt:lpstr>
      <vt:lpstr>LEAP 2018-19</vt:lpstr>
      <vt:lpstr> DATES: April 29-May 3, 2019 </vt:lpstr>
      <vt:lpstr>Math</vt:lpstr>
      <vt:lpstr>Question Formats:</vt:lpstr>
      <vt:lpstr>Type I- tasks assess concepts, skills and procedures. </vt:lpstr>
      <vt:lpstr>  Type II-tasks assess ability to express mathematical  reasoning.    </vt:lpstr>
      <vt:lpstr>Type III-tasks assess modeling and applications.</vt:lpstr>
      <vt:lpstr>PowerPoint Presentation</vt:lpstr>
      <vt:lpstr>ELA</vt:lpstr>
      <vt:lpstr>ELA Breakdown:</vt:lpstr>
      <vt:lpstr>PowerPoint Presentation</vt:lpstr>
      <vt:lpstr>Evidence Based selected response – Part A</vt:lpstr>
      <vt:lpstr>Evidence Based selected response – Part b</vt:lpstr>
      <vt:lpstr>Prose Constructed Response</vt:lpstr>
      <vt:lpstr>Writing task for Narrative </vt:lpstr>
      <vt:lpstr>Informational Text Set</vt:lpstr>
      <vt:lpstr>Science </vt:lpstr>
      <vt:lpstr>Science breakdown</vt:lpstr>
      <vt:lpstr>Sample items</vt:lpstr>
      <vt:lpstr>Sample Items</vt:lpstr>
      <vt:lpstr>Sample Items</vt:lpstr>
      <vt:lpstr>PowerPoint Presentation</vt:lpstr>
      <vt:lpstr>Sample Items</vt:lpstr>
      <vt:lpstr>Sample Items</vt:lpstr>
      <vt:lpstr>   </vt:lpstr>
      <vt:lpstr>Structure of Social Studies Test</vt:lpstr>
      <vt:lpstr>Social studies test design</vt:lpstr>
      <vt:lpstr>Sample Item(s)</vt:lpstr>
      <vt:lpstr>Continued…</vt:lpstr>
      <vt:lpstr>Continued…</vt:lpstr>
      <vt:lpstr>Resources: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 2016</dc:title>
  <dc:creator>GiGi B</dc:creator>
  <cp:lastModifiedBy>Kelly L. Adkinson</cp:lastModifiedBy>
  <cp:revision>49</cp:revision>
  <dcterms:created xsi:type="dcterms:W3CDTF">2016-01-25T01:49:47Z</dcterms:created>
  <dcterms:modified xsi:type="dcterms:W3CDTF">2019-01-24T23:55:23Z</dcterms:modified>
</cp:coreProperties>
</file>